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48EAD-8401-4500-B81E-6569C605F159}" v="188" dt="2020-04-02T16:43:42.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5" d="100"/>
          <a:sy n="55" d="100"/>
        </p:scale>
        <p:origin x="90"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609600" y="76202"/>
            <a:ext cx="9347200" cy="917575"/>
          </a:xfrm>
        </p:spPr>
        <p:txBody>
          <a:bodyPr wrap="square" anchor="b">
            <a:normAutofit/>
          </a:bodyPr>
          <a:lstStyle>
            <a:lvl1pPr algn="l">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609600" y="914400"/>
            <a:ext cx="8534400" cy="533400"/>
          </a:xfrm>
        </p:spPr>
        <p:txBody>
          <a:bodyPr wrap="square">
            <a:normAutofit/>
          </a:bodyPr>
          <a:lstStyle>
            <a:lvl1pPr marL="0" indent="0" algn="l">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338934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5672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91525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361257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711200" y="1709740"/>
            <a:ext cx="108712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711200" y="4589465"/>
            <a:ext cx="108712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62632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711200" y="1825625"/>
            <a:ext cx="54186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6163733" y="1825625"/>
            <a:ext cx="54186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6760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711200" y="76200"/>
            <a:ext cx="10871200" cy="9906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711200" y="1622425"/>
            <a:ext cx="5418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711200" y="2270125"/>
            <a:ext cx="5418667" cy="298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6163732" y="1622425"/>
            <a:ext cx="5418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6163732" y="2270125"/>
            <a:ext cx="5418667" cy="298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98470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86218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14730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711199" y="76200"/>
            <a:ext cx="10871200" cy="9906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677304" y="1851025"/>
            <a:ext cx="6172200" cy="3429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711200" y="1851025"/>
            <a:ext cx="3932237" cy="3429000"/>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26512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711199" y="76200"/>
            <a:ext cx="10871200" cy="9906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3471334" y="1825625"/>
            <a:ext cx="5350933" cy="3009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913467" y="4860925"/>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67436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711200" y="76200"/>
            <a:ext cx="10871200" cy="9906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711200" y="1825625"/>
            <a:ext cx="10871200" cy="3429000"/>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831C3978-85DA-4678-9363-F9D794FE7E98}" type="slidenum">
              <a:rPr lang="en-US" smtClean="0"/>
              <a:t>‹#›</a:t>
            </a:fld>
            <a:endParaRPr lang="en-US"/>
          </a:p>
        </p:txBody>
      </p:sp>
    </p:spTree>
    <p:extLst>
      <p:ext uri="{BB962C8B-B14F-4D97-AF65-F5344CB8AC3E}">
        <p14:creationId xmlns:p14="http://schemas.microsoft.com/office/powerpoint/2010/main" val="2842099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6D2E-5328-43BF-91D4-393B05F7DD36}"/>
              </a:ext>
            </a:extLst>
          </p:cNvPr>
          <p:cNvSpPr>
            <a:spLocks noGrp="1"/>
          </p:cNvSpPr>
          <p:nvPr>
            <p:ph type="ctrTitle"/>
          </p:nvPr>
        </p:nvSpPr>
        <p:spPr/>
        <p:txBody>
          <a:bodyPr>
            <a:normAutofit fontScale="90000"/>
          </a:bodyPr>
          <a:lstStyle/>
          <a:p>
            <a:r>
              <a:rPr lang="en-US" b="1" dirty="0"/>
              <a:t>In the Presence of the Shepherd</a:t>
            </a:r>
            <a:endParaRPr lang="en-US" dirty="0"/>
          </a:p>
        </p:txBody>
      </p:sp>
      <p:sp>
        <p:nvSpPr>
          <p:cNvPr id="3" name="Subtitle 2">
            <a:extLst>
              <a:ext uri="{FF2B5EF4-FFF2-40B4-BE49-F238E27FC236}">
                <a16:creationId xmlns:a16="http://schemas.microsoft.com/office/drawing/2014/main" id="{3DFB69C3-FFAE-4FC6-A4CD-F5D88ACDD475}"/>
              </a:ext>
            </a:extLst>
          </p:cNvPr>
          <p:cNvSpPr>
            <a:spLocks noGrp="1"/>
          </p:cNvSpPr>
          <p:nvPr>
            <p:ph type="subTitle" idx="1"/>
          </p:nvPr>
        </p:nvSpPr>
        <p:spPr>
          <a:xfrm>
            <a:off x="609600" y="914400"/>
            <a:ext cx="8534400" cy="685800"/>
          </a:xfrm>
        </p:spPr>
        <p:txBody>
          <a:bodyPr>
            <a:noAutofit/>
          </a:bodyPr>
          <a:lstStyle/>
          <a:p>
            <a:r>
              <a:rPr lang="en-US" sz="4800" dirty="0"/>
              <a:t>His Provisions</a:t>
            </a:r>
          </a:p>
        </p:txBody>
      </p:sp>
    </p:spTree>
    <p:extLst>
      <p:ext uri="{BB962C8B-B14F-4D97-AF65-F5344CB8AC3E}">
        <p14:creationId xmlns:p14="http://schemas.microsoft.com/office/powerpoint/2010/main" val="15627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3CA3-5651-4CE8-9854-D420771C372F}"/>
              </a:ext>
            </a:extLst>
          </p:cNvPr>
          <p:cNvSpPr>
            <a:spLocks noGrp="1"/>
          </p:cNvSpPr>
          <p:nvPr>
            <p:ph type="title"/>
          </p:nvPr>
        </p:nvSpPr>
        <p:spPr>
          <a:xfrm>
            <a:off x="711200" y="76200"/>
            <a:ext cx="10871200" cy="1155700"/>
          </a:xfrm>
        </p:spPr>
        <p:txBody>
          <a:bodyPr>
            <a:noAutofit/>
          </a:bodyPr>
          <a:lstStyle/>
          <a:p>
            <a:pPr algn="ctr"/>
            <a:r>
              <a:rPr lang="en-US" sz="4800" b="1" dirty="0"/>
              <a:t>“You Prepare A Table Before Me In The Presence Of My Enemies” - Proverbs 10:22</a:t>
            </a:r>
            <a:endParaRPr lang="en-US" sz="5400" b="1" dirty="0"/>
          </a:p>
        </p:txBody>
      </p:sp>
      <p:sp>
        <p:nvSpPr>
          <p:cNvPr id="3" name="Content Placeholder 2">
            <a:extLst>
              <a:ext uri="{FF2B5EF4-FFF2-40B4-BE49-F238E27FC236}">
                <a16:creationId xmlns:a16="http://schemas.microsoft.com/office/drawing/2014/main" id="{45C47E71-9C2F-4E8E-8D11-975FF68139F2}"/>
              </a:ext>
            </a:extLst>
          </p:cNvPr>
          <p:cNvSpPr>
            <a:spLocks noGrp="1"/>
          </p:cNvSpPr>
          <p:nvPr>
            <p:ph idx="1"/>
          </p:nvPr>
        </p:nvSpPr>
        <p:spPr/>
        <p:txBody>
          <a:bodyPr>
            <a:normAutofit/>
          </a:bodyPr>
          <a:lstStyle/>
          <a:p>
            <a:r>
              <a:rPr lang="en-US" sz="4000" dirty="0"/>
              <a:t>“You...”</a:t>
            </a:r>
          </a:p>
          <a:p>
            <a:r>
              <a:rPr lang="en-US" sz="4000" dirty="0"/>
              <a:t>“...prepare a table before me...” the Lord provides &amp; blesses - Psalm 78:19-29</a:t>
            </a:r>
          </a:p>
          <a:p>
            <a:r>
              <a:rPr lang="en-US" sz="4000" dirty="0"/>
              <a:t>“...in the presence of my enemies;” - Psalm 29:11</a:t>
            </a:r>
          </a:p>
        </p:txBody>
      </p:sp>
      <p:sp>
        <p:nvSpPr>
          <p:cNvPr id="4" name="Rectangle 3">
            <a:extLst>
              <a:ext uri="{FF2B5EF4-FFF2-40B4-BE49-F238E27FC236}">
                <a16:creationId xmlns:a16="http://schemas.microsoft.com/office/drawing/2014/main" id="{D0C88471-F772-4812-B124-6A131FBA978C}"/>
              </a:ext>
            </a:extLst>
          </p:cNvPr>
          <p:cNvSpPr/>
          <p:nvPr/>
        </p:nvSpPr>
        <p:spPr>
          <a:xfrm>
            <a:off x="711200" y="4254500"/>
            <a:ext cx="10744200"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Not only can these enemies not stop God, but we (faithful followers) are blessed by God in front of our enemies - Proverbs 16:7</a:t>
            </a:r>
          </a:p>
        </p:txBody>
      </p:sp>
      <p:sp>
        <p:nvSpPr>
          <p:cNvPr id="5" name="Rectangle 4">
            <a:extLst>
              <a:ext uri="{FF2B5EF4-FFF2-40B4-BE49-F238E27FC236}">
                <a16:creationId xmlns:a16="http://schemas.microsoft.com/office/drawing/2014/main" id="{9DA24942-C008-47E3-AC8A-4456C0DF54BF}"/>
              </a:ext>
            </a:extLst>
          </p:cNvPr>
          <p:cNvSpPr/>
          <p:nvPr/>
        </p:nvSpPr>
        <p:spPr>
          <a:xfrm>
            <a:off x="711200" y="4254500"/>
            <a:ext cx="10769600"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Despite what our enemies in this life may do, they cannot stop the blessings of God</a:t>
            </a:r>
          </a:p>
        </p:txBody>
      </p:sp>
      <p:sp>
        <p:nvSpPr>
          <p:cNvPr id="6" name="Rectangle 5">
            <a:extLst>
              <a:ext uri="{FF2B5EF4-FFF2-40B4-BE49-F238E27FC236}">
                <a16:creationId xmlns:a16="http://schemas.microsoft.com/office/drawing/2014/main" id="{4AF359EE-F11F-46B9-8252-7854656BD4DD}"/>
              </a:ext>
            </a:extLst>
          </p:cNvPr>
          <p:cNvSpPr/>
          <p:nvPr/>
        </p:nvSpPr>
        <p:spPr>
          <a:xfrm>
            <a:off x="711200" y="3660774"/>
            <a:ext cx="10769600" cy="209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t>While many of our lives are fast paced and we are often running to keep up, the Lord provides for us amid this busy &amp; difficult life. God blesses those who are His servants with blessings that-sadly, sometimes go unnoticed</a:t>
            </a:r>
            <a:r>
              <a:rPr lang="en-US" dirty="0"/>
              <a:t>.</a:t>
            </a:r>
          </a:p>
        </p:txBody>
      </p:sp>
      <p:sp>
        <p:nvSpPr>
          <p:cNvPr id="7" name="Rectangle 6">
            <a:extLst>
              <a:ext uri="{FF2B5EF4-FFF2-40B4-BE49-F238E27FC236}">
                <a16:creationId xmlns:a16="http://schemas.microsoft.com/office/drawing/2014/main" id="{9F9D9745-ABCD-4722-8B12-4B89C58CD41A}"/>
              </a:ext>
            </a:extLst>
          </p:cNvPr>
          <p:cNvSpPr/>
          <p:nvPr/>
        </p:nvSpPr>
        <p:spPr>
          <a:xfrm>
            <a:off x="723900" y="3660774"/>
            <a:ext cx="10744200" cy="209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When’s the last time you counted your blessings?</a:t>
            </a:r>
          </a:p>
        </p:txBody>
      </p:sp>
      <p:sp>
        <p:nvSpPr>
          <p:cNvPr id="8" name="Rectangle 7">
            <a:extLst>
              <a:ext uri="{FF2B5EF4-FFF2-40B4-BE49-F238E27FC236}">
                <a16:creationId xmlns:a16="http://schemas.microsoft.com/office/drawing/2014/main" id="{8919CB1B-1BB6-482B-AB1E-2EFEE90500BC}"/>
              </a:ext>
            </a:extLst>
          </p:cNvPr>
          <p:cNvSpPr/>
          <p:nvPr/>
        </p:nvSpPr>
        <p:spPr>
          <a:xfrm>
            <a:off x="723900" y="3660774"/>
            <a:ext cx="10744200" cy="209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We can also see that the blessings of God are found here at a prepared table. A table designed or prepared specifically for obedient servants of God.</a:t>
            </a:r>
          </a:p>
        </p:txBody>
      </p:sp>
      <p:sp>
        <p:nvSpPr>
          <p:cNvPr id="9" name="Rectangle 8">
            <a:extLst>
              <a:ext uri="{FF2B5EF4-FFF2-40B4-BE49-F238E27FC236}">
                <a16:creationId xmlns:a16="http://schemas.microsoft.com/office/drawing/2014/main" id="{C00BECCE-3C0D-4F78-BE1C-32D700AED420}"/>
              </a:ext>
            </a:extLst>
          </p:cNvPr>
          <p:cNvSpPr/>
          <p:nvPr/>
        </p:nvSpPr>
        <p:spPr>
          <a:xfrm>
            <a:off x="723900" y="2603500"/>
            <a:ext cx="108585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There is no mistake that “you or thou” are references to God. It is God who provides the true needs for His sheep.</a:t>
            </a:r>
          </a:p>
        </p:txBody>
      </p:sp>
      <p:sp>
        <p:nvSpPr>
          <p:cNvPr id="11" name="Rectangle 10">
            <a:extLst>
              <a:ext uri="{FF2B5EF4-FFF2-40B4-BE49-F238E27FC236}">
                <a16:creationId xmlns:a16="http://schemas.microsoft.com/office/drawing/2014/main" id="{FB7D7EE6-23B8-4DDF-AEA7-9665E7093A3E}"/>
              </a:ext>
            </a:extLst>
          </p:cNvPr>
          <p:cNvSpPr/>
          <p:nvPr/>
        </p:nvSpPr>
        <p:spPr>
          <a:xfrm>
            <a:off x="711200" y="2603500"/>
            <a:ext cx="108712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The “provisions” of the world are temporary and often still leave us in need and hurting - Prov 27:20; Eccl 2:11</a:t>
            </a:r>
          </a:p>
        </p:txBody>
      </p:sp>
      <p:sp>
        <p:nvSpPr>
          <p:cNvPr id="12" name="Rectangle 11">
            <a:extLst>
              <a:ext uri="{FF2B5EF4-FFF2-40B4-BE49-F238E27FC236}">
                <a16:creationId xmlns:a16="http://schemas.microsoft.com/office/drawing/2014/main" id="{0DA9275A-4514-4114-B8F7-C41459F42719}"/>
              </a:ext>
            </a:extLst>
          </p:cNvPr>
          <p:cNvSpPr/>
          <p:nvPr/>
        </p:nvSpPr>
        <p:spPr>
          <a:xfrm>
            <a:off x="711200" y="2603500"/>
            <a:ext cx="108712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provisions God provides for us not only helps us in this life but also leads us to trust in Him who in turn leads us to spiritual blessings and ultimately eternal life.</a:t>
            </a:r>
          </a:p>
        </p:txBody>
      </p:sp>
    </p:spTree>
    <p:extLst>
      <p:ext uri="{BB962C8B-B14F-4D97-AF65-F5344CB8AC3E}">
        <p14:creationId xmlns:p14="http://schemas.microsoft.com/office/powerpoint/2010/main" val="5514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20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linds(horizontal)">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linds(horizontal)">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CA6A-8811-4946-A089-BB6FDC6D4AD3}"/>
              </a:ext>
            </a:extLst>
          </p:cNvPr>
          <p:cNvSpPr>
            <a:spLocks noGrp="1"/>
          </p:cNvSpPr>
          <p:nvPr>
            <p:ph type="title"/>
          </p:nvPr>
        </p:nvSpPr>
        <p:spPr>
          <a:xfrm>
            <a:off x="711200" y="76199"/>
            <a:ext cx="10871200" cy="1527175"/>
          </a:xfrm>
        </p:spPr>
        <p:txBody>
          <a:bodyPr>
            <a:noAutofit/>
          </a:bodyPr>
          <a:lstStyle/>
          <a:p>
            <a:r>
              <a:rPr lang="en-US" sz="4800" b="1" dirty="0"/>
              <a:t>“You Have Anointed My Head With Oil; My Cup Overflows”</a:t>
            </a:r>
            <a:endParaRPr lang="en-US" sz="4800" dirty="0"/>
          </a:p>
        </p:txBody>
      </p:sp>
      <p:sp>
        <p:nvSpPr>
          <p:cNvPr id="3" name="Content Placeholder 2">
            <a:extLst>
              <a:ext uri="{FF2B5EF4-FFF2-40B4-BE49-F238E27FC236}">
                <a16:creationId xmlns:a16="http://schemas.microsoft.com/office/drawing/2014/main" id="{ECD91B13-A2E3-4C4E-9930-E2A29AC847AD}"/>
              </a:ext>
            </a:extLst>
          </p:cNvPr>
          <p:cNvSpPr>
            <a:spLocks noGrp="1"/>
          </p:cNvSpPr>
          <p:nvPr>
            <p:ph idx="1"/>
          </p:nvPr>
        </p:nvSpPr>
        <p:spPr/>
        <p:txBody>
          <a:bodyPr>
            <a:normAutofit/>
          </a:bodyPr>
          <a:lstStyle/>
          <a:p>
            <a:r>
              <a:rPr lang="en-US" sz="4000" dirty="0"/>
              <a:t>“You have anointed my head with oil;” - Psalm 138:7</a:t>
            </a:r>
          </a:p>
          <a:p>
            <a:r>
              <a:rPr lang="en-US" sz="4000" dirty="0"/>
              <a:t>“my cup overflows.”</a:t>
            </a:r>
          </a:p>
        </p:txBody>
      </p:sp>
      <p:sp>
        <p:nvSpPr>
          <p:cNvPr id="4" name="Rectangle 3">
            <a:extLst>
              <a:ext uri="{FF2B5EF4-FFF2-40B4-BE49-F238E27FC236}">
                <a16:creationId xmlns:a16="http://schemas.microsoft.com/office/drawing/2014/main" id="{076CE162-D538-4C4A-AB6E-4D3316BFED06}"/>
              </a:ext>
            </a:extLst>
          </p:cNvPr>
          <p:cNvSpPr/>
          <p:nvPr/>
        </p:nvSpPr>
        <p:spPr>
          <a:xfrm>
            <a:off x="711200" y="3727450"/>
            <a:ext cx="10871200" cy="1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cup here can be representative of the life of a person.</a:t>
            </a:r>
          </a:p>
        </p:txBody>
      </p:sp>
      <p:sp>
        <p:nvSpPr>
          <p:cNvPr id="6" name="Rectangle 5">
            <a:extLst>
              <a:ext uri="{FF2B5EF4-FFF2-40B4-BE49-F238E27FC236}">
                <a16:creationId xmlns:a16="http://schemas.microsoft.com/office/drawing/2014/main" id="{70DA1C88-1BD8-4379-ACC7-6ACECA87DF51}"/>
              </a:ext>
            </a:extLst>
          </p:cNvPr>
          <p:cNvSpPr/>
          <p:nvPr/>
        </p:nvSpPr>
        <p:spPr>
          <a:xfrm>
            <a:off x="660400" y="3727450"/>
            <a:ext cx="10871200" cy="1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Thus, the faithful of God have their lives overflowing with blessings</a:t>
            </a:r>
            <a:r>
              <a:rPr lang="en-US" dirty="0"/>
              <a:t>.</a:t>
            </a:r>
          </a:p>
        </p:txBody>
      </p:sp>
      <p:sp>
        <p:nvSpPr>
          <p:cNvPr id="8" name="Rectangle 7">
            <a:extLst>
              <a:ext uri="{FF2B5EF4-FFF2-40B4-BE49-F238E27FC236}">
                <a16:creationId xmlns:a16="http://schemas.microsoft.com/office/drawing/2014/main" id="{73C144A0-321D-42A0-92BD-CBB711BF46A8}"/>
              </a:ext>
            </a:extLst>
          </p:cNvPr>
          <p:cNvSpPr/>
          <p:nvPr/>
        </p:nvSpPr>
        <p:spPr>
          <a:xfrm>
            <a:off x="685800" y="2989385"/>
            <a:ext cx="10896600" cy="138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anointing of a guest’s head was to refresh the guests.</a:t>
            </a:r>
          </a:p>
        </p:txBody>
      </p:sp>
      <p:sp>
        <p:nvSpPr>
          <p:cNvPr id="10" name="Rectangle 9">
            <a:extLst>
              <a:ext uri="{FF2B5EF4-FFF2-40B4-BE49-F238E27FC236}">
                <a16:creationId xmlns:a16="http://schemas.microsoft.com/office/drawing/2014/main" id="{0C562033-17BC-4794-87F2-559025A06ABA}"/>
              </a:ext>
            </a:extLst>
          </p:cNvPr>
          <p:cNvSpPr/>
          <p:nvPr/>
        </p:nvSpPr>
        <p:spPr>
          <a:xfrm>
            <a:off x="711200" y="2989385"/>
            <a:ext cx="10820400" cy="138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refreshes His faithful from all their hard labors - Matthew 11:28</a:t>
            </a:r>
          </a:p>
        </p:txBody>
      </p:sp>
    </p:spTree>
    <p:extLst>
      <p:ext uri="{BB962C8B-B14F-4D97-AF65-F5344CB8AC3E}">
        <p14:creationId xmlns:p14="http://schemas.microsoft.com/office/powerpoint/2010/main" val="256204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9BA0-DFC0-4F25-AA2D-55FB50F86CFF}"/>
              </a:ext>
            </a:extLst>
          </p:cNvPr>
          <p:cNvSpPr>
            <a:spLocks noGrp="1"/>
          </p:cNvSpPr>
          <p:nvPr>
            <p:ph type="title"/>
          </p:nvPr>
        </p:nvSpPr>
        <p:spPr/>
        <p:txBody>
          <a:bodyPr>
            <a:normAutofit/>
          </a:bodyPr>
          <a:lstStyle/>
          <a:p>
            <a:pPr algn="ctr"/>
            <a:r>
              <a:rPr lang="en-US" sz="4800" b="1" dirty="0"/>
              <a:t>Provisions From God For Us Today</a:t>
            </a:r>
            <a:endParaRPr lang="en-US" sz="5400" dirty="0"/>
          </a:p>
        </p:txBody>
      </p:sp>
      <p:sp>
        <p:nvSpPr>
          <p:cNvPr id="3" name="Content Placeholder 2">
            <a:extLst>
              <a:ext uri="{FF2B5EF4-FFF2-40B4-BE49-F238E27FC236}">
                <a16:creationId xmlns:a16="http://schemas.microsoft.com/office/drawing/2014/main" id="{3D664F9C-1E52-4930-8C47-F2559EE9245B}"/>
              </a:ext>
            </a:extLst>
          </p:cNvPr>
          <p:cNvSpPr>
            <a:spLocks noGrp="1"/>
          </p:cNvSpPr>
          <p:nvPr>
            <p:ph idx="1"/>
          </p:nvPr>
        </p:nvSpPr>
        <p:spPr/>
        <p:txBody>
          <a:bodyPr>
            <a:normAutofit/>
          </a:bodyPr>
          <a:lstStyle/>
          <a:p>
            <a:r>
              <a:rPr lang="en-US" sz="4000" dirty="0"/>
              <a:t>Provision of Eternal Life</a:t>
            </a:r>
          </a:p>
          <a:p>
            <a:r>
              <a:rPr lang="en-US" sz="4000" dirty="0"/>
              <a:t>Provisions through Prayer</a:t>
            </a:r>
          </a:p>
          <a:p>
            <a:r>
              <a:rPr lang="en-US" sz="4000" dirty="0"/>
              <a:t>Provisions through the Church &amp; God’s Word</a:t>
            </a:r>
          </a:p>
        </p:txBody>
      </p:sp>
      <p:sp>
        <p:nvSpPr>
          <p:cNvPr id="4" name="Rectangle 3">
            <a:extLst>
              <a:ext uri="{FF2B5EF4-FFF2-40B4-BE49-F238E27FC236}">
                <a16:creationId xmlns:a16="http://schemas.microsoft.com/office/drawing/2014/main" id="{AF85E0BF-FFAD-43B9-85DF-7754F5EF6DF6}"/>
              </a:ext>
            </a:extLst>
          </p:cNvPr>
          <p:cNvSpPr/>
          <p:nvPr/>
        </p:nvSpPr>
        <p:spPr>
          <a:xfrm>
            <a:off x="711200" y="3780692"/>
            <a:ext cx="108712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Trials that could cripple a worldly person ought to be more easily handled by a servant of God because of the blessings/provisions given to them by God and through God’s Word - 1 Cor 10:13</a:t>
            </a:r>
          </a:p>
        </p:txBody>
      </p:sp>
      <p:sp>
        <p:nvSpPr>
          <p:cNvPr id="5" name="Rectangle 4">
            <a:extLst>
              <a:ext uri="{FF2B5EF4-FFF2-40B4-BE49-F238E27FC236}">
                <a16:creationId xmlns:a16="http://schemas.microsoft.com/office/drawing/2014/main" id="{0FD9EB7A-BB01-4730-934B-EF9DF9EFE14A}"/>
              </a:ext>
            </a:extLst>
          </p:cNvPr>
          <p:cNvSpPr/>
          <p:nvPr/>
        </p:nvSpPr>
        <p:spPr>
          <a:xfrm>
            <a:off x="711200" y="3780692"/>
            <a:ext cx="10871200" cy="1473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Through the Church &amp; God’s Word we grow spiritually and emotionally.</a:t>
            </a:r>
          </a:p>
        </p:txBody>
      </p:sp>
      <p:sp>
        <p:nvSpPr>
          <p:cNvPr id="6" name="Rectangle 5">
            <a:extLst>
              <a:ext uri="{FF2B5EF4-FFF2-40B4-BE49-F238E27FC236}">
                <a16:creationId xmlns:a16="http://schemas.microsoft.com/office/drawing/2014/main" id="{DE2E611B-6255-4D0C-92CE-87FDF6818B06}"/>
              </a:ext>
            </a:extLst>
          </p:cNvPr>
          <p:cNvSpPr/>
          <p:nvPr/>
        </p:nvSpPr>
        <p:spPr>
          <a:xfrm>
            <a:off x="711200" y="3077308"/>
            <a:ext cx="107696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Job makes mention of how God cared for him especially during his trials - Job 10:12; also notice – Job 1:12; 2:6</a:t>
            </a:r>
          </a:p>
        </p:txBody>
      </p:sp>
      <p:sp>
        <p:nvSpPr>
          <p:cNvPr id="7" name="Rectangle 6">
            <a:extLst>
              <a:ext uri="{FF2B5EF4-FFF2-40B4-BE49-F238E27FC236}">
                <a16:creationId xmlns:a16="http://schemas.microsoft.com/office/drawing/2014/main" id="{D0F43633-D5A8-4162-9094-45C410B947D9}"/>
              </a:ext>
            </a:extLst>
          </p:cNvPr>
          <p:cNvSpPr/>
          <p:nvPr/>
        </p:nvSpPr>
        <p:spPr>
          <a:xfrm>
            <a:off x="711200" y="3077308"/>
            <a:ext cx="108712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Through answering our prayers God grants us provisions as according to His will.</a:t>
            </a:r>
          </a:p>
        </p:txBody>
      </p:sp>
      <p:sp>
        <p:nvSpPr>
          <p:cNvPr id="8" name="Rectangle 7">
            <a:extLst>
              <a:ext uri="{FF2B5EF4-FFF2-40B4-BE49-F238E27FC236}">
                <a16:creationId xmlns:a16="http://schemas.microsoft.com/office/drawing/2014/main" id="{898F97A3-A7A1-4C5B-8E8D-77A8656FCF5F}"/>
              </a:ext>
            </a:extLst>
          </p:cNvPr>
          <p:cNvSpPr/>
          <p:nvPr/>
        </p:nvSpPr>
        <p:spPr>
          <a:xfrm>
            <a:off x="711200" y="3077308"/>
            <a:ext cx="108712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has a way for us to communicate to Him, through our prayers we lay our fears, needs, concerns and every other issue we may have at the feet of the Almighty.</a:t>
            </a:r>
          </a:p>
        </p:txBody>
      </p:sp>
      <p:sp>
        <p:nvSpPr>
          <p:cNvPr id="9" name="Rectangle 8">
            <a:extLst>
              <a:ext uri="{FF2B5EF4-FFF2-40B4-BE49-F238E27FC236}">
                <a16:creationId xmlns:a16="http://schemas.microsoft.com/office/drawing/2014/main" id="{28EF6C0A-78A9-47DF-9234-00C589E3D923}"/>
              </a:ext>
            </a:extLst>
          </p:cNvPr>
          <p:cNvSpPr/>
          <p:nvPr/>
        </p:nvSpPr>
        <p:spPr>
          <a:xfrm>
            <a:off x="711200" y="2444262"/>
            <a:ext cx="10769600" cy="1336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t>The greatest provision He has made for us is a plan to gain eternal life through the blood of His Son - John 15:13</a:t>
            </a:r>
          </a:p>
        </p:txBody>
      </p:sp>
      <p:sp>
        <p:nvSpPr>
          <p:cNvPr id="10" name="Rectangle 9">
            <a:extLst>
              <a:ext uri="{FF2B5EF4-FFF2-40B4-BE49-F238E27FC236}">
                <a16:creationId xmlns:a16="http://schemas.microsoft.com/office/drawing/2014/main" id="{1603F993-9088-4F8B-BB19-B401B2D949DE}"/>
              </a:ext>
            </a:extLst>
          </p:cNvPr>
          <p:cNvSpPr/>
          <p:nvPr/>
        </p:nvSpPr>
        <p:spPr>
          <a:xfrm>
            <a:off x="711200" y="2444262"/>
            <a:ext cx="10871200" cy="1315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truly makes provisions for those who follow Him</a:t>
            </a:r>
          </a:p>
        </p:txBody>
      </p:sp>
    </p:spTree>
    <p:extLst>
      <p:ext uri="{BB962C8B-B14F-4D97-AF65-F5344CB8AC3E}">
        <p14:creationId xmlns:p14="http://schemas.microsoft.com/office/powerpoint/2010/main" val="526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linds(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20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3" presetClass="entr" presetSubtype="1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linds(horizontal)">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1201" y="1236664"/>
            <a:ext cx="5317068" cy="4770435"/>
          </a:xfrm>
        </p:spPr>
        <p:txBody>
          <a:bodyPr>
            <a:normAutofit fontScale="32500" lnSpcReduction="20000"/>
          </a:bodyPr>
          <a:lstStyle/>
          <a:p>
            <a:pPr>
              <a:buFont typeface="Wingdings" panose="05000000000000000000" pitchFamily="2" charset="2"/>
              <a:buChar char="Ø"/>
            </a:pPr>
            <a:r>
              <a:rPr lang="en-US" sz="9800" dirty="0"/>
              <a:t>GOD'S PART</a:t>
            </a:r>
          </a:p>
          <a:p>
            <a:pPr>
              <a:spcBef>
                <a:spcPts val="1200"/>
              </a:spcBef>
              <a:spcAft>
                <a:spcPts val="600"/>
              </a:spcAft>
              <a:buFont typeface="Wingdings" panose="05000000000000000000" pitchFamily="2" charset="2"/>
              <a:buChar char="Ø"/>
            </a:pPr>
            <a:r>
              <a:rPr lang="en-US" sz="7400" b="1" dirty="0"/>
              <a:t>The great love of God for man</a:t>
            </a:r>
            <a:r>
              <a:rPr lang="en-US" sz="7400" dirty="0"/>
              <a:t> (</a:t>
            </a:r>
            <a:r>
              <a:rPr lang="en-US" sz="7400" u="sng" dirty="0" err="1"/>
              <a:t>Jn</a:t>
            </a:r>
            <a:r>
              <a:rPr lang="en-US" sz="7400" u="sng" dirty="0"/>
              <a:t> 3:16</a:t>
            </a:r>
            <a:r>
              <a:rPr lang="en-US" sz="7400" dirty="0"/>
              <a:t>)</a:t>
            </a:r>
          </a:p>
          <a:p>
            <a:pPr>
              <a:spcAft>
                <a:spcPts val="600"/>
              </a:spcAft>
              <a:buFont typeface="Wingdings" panose="05000000000000000000" pitchFamily="2" charset="2"/>
              <a:buChar char="Ø"/>
            </a:pPr>
            <a:r>
              <a:rPr lang="en-US" sz="7400" b="1" dirty="0"/>
              <a:t>He gave His Son, Jesus Christ, as the Savior</a:t>
            </a:r>
            <a:r>
              <a:rPr lang="en-US" sz="7400" dirty="0"/>
              <a:t> (</a:t>
            </a:r>
            <a:r>
              <a:rPr lang="en-US" sz="7400" u="sng" dirty="0"/>
              <a:t>Lk 19:10</a:t>
            </a:r>
            <a:r>
              <a:rPr lang="en-US" sz="7400" dirty="0"/>
              <a:t>)</a:t>
            </a:r>
          </a:p>
          <a:p>
            <a:pPr>
              <a:spcAft>
                <a:spcPts val="600"/>
              </a:spcAft>
              <a:buFont typeface="Wingdings" panose="05000000000000000000" pitchFamily="2" charset="2"/>
              <a:buChar char="Ø"/>
            </a:pPr>
            <a:r>
              <a:rPr lang="en-US" sz="7400" b="1" dirty="0"/>
              <a:t>Sent the Holy Spirit as a guide</a:t>
            </a:r>
            <a:r>
              <a:rPr lang="en-US" sz="7400" dirty="0"/>
              <a:t> (</a:t>
            </a:r>
            <a:r>
              <a:rPr lang="en-US" sz="7400" u="sng" dirty="0" err="1"/>
              <a:t>Jn</a:t>
            </a:r>
            <a:r>
              <a:rPr lang="en-US" sz="7400" u="sng" dirty="0"/>
              <a:t> 16:13</a:t>
            </a:r>
            <a:r>
              <a:rPr lang="en-US" sz="7400" dirty="0"/>
              <a:t>)</a:t>
            </a:r>
          </a:p>
          <a:p>
            <a:pPr>
              <a:spcAft>
                <a:spcPts val="600"/>
              </a:spcAft>
              <a:buFont typeface="Wingdings" panose="05000000000000000000" pitchFamily="2" charset="2"/>
              <a:buChar char="Ø"/>
            </a:pPr>
            <a:r>
              <a:rPr lang="en-US" sz="7400" b="1" dirty="0"/>
              <a:t>Gave the Gospel as "the power" unto salvation</a:t>
            </a:r>
            <a:r>
              <a:rPr lang="en-US" sz="7400" dirty="0"/>
              <a:t> (</a:t>
            </a:r>
            <a:r>
              <a:rPr lang="en-US" sz="7400" u="sng" dirty="0"/>
              <a:t>Rom 1:16</a:t>
            </a:r>
            <a:r>
              <a:rPr lang="en-US" sz="7400" dirty="0"/>
              <a:t>)</a:t>
            </a:r>
          </a:p>
          <a:p>
            <a:pPr>
              <a:buFont typeface="Wingdings" panose="05000000000000000000" pitchFamily="2" charset="2"/>
              <a:buChar char="Ø"/>
            </a:pPr>
            <a:r>
              <a:rPr lang="en-US" sz="7400" b="1" dirty="0"/>
              <a:t>Provided atonement by the blood of Christ</a:t>
            </a:r>
            <a:r>
              <a:rPr lang="en-US" sz="7400" dirty="0"/>
              <a:t> (</a:t>
            </a:r>
            <a:r>
              <a:rPr lang="en-US" sz="7400" u="sng" dirty="0"/>
              <a:t>Rom 5:9</a:t>
            </a:r>
            <a:r>
              <a:rPr lang="en-US" sz="7400" dirty="0"/>
              <a:t>)</a:t>
            </a:r>
          </a:p>
        </p:txBody>
      </p:sp>
      <p:sp>
        <p:nvSpPr>
          <p:cNvPr id="3" name="Content Placeholder 2"/>
          <p:cNvSpPr>
            <a:spLocks noGrp="1"/>
          </p:cNvSpPr>
          <p:nvPr>
            <p:ph sz="half" idx="2"/>
          </p:nvPr>
        </p:nvSpPr>
        <p:spPr>
          <a:xfrm>
            <a:off x="6096001" y="1236664"/>
            <a:ext cx="5486400" cy="4770435"/>
          </a:xfrm>
        </p:spPr>
        <p:txBody>
          <a:bodyPr>
            <a:normAutofit fontScale="32500" lnSpcReduction="20000"/>
          </a:bodyPr>
          <a:lstStyle/>
          <a:p>
            <a:pPr>
              <a:buFont typeface="Wingdings" panose="05000000000000000000" pitchFamily="2" charset="2"/>
              <a:buChar char="Ø"/>
            </a:pPr>
            <a:r>
              <a:rPr lang="en-US" sz="9800" dirty="0"/>
              <a:t>MAN'S PART</a:t>
            </a:r>
          </a:p>
          <a:p>
            <a:pPr>
              <a:spcBef>
                <a:spcPts val="1200"/>
              </a:spcBef>
              <a:spcAft>
                <a:spcPts val="600"/>
              </a:spcAft>
              <a:buFont typeface="Wingdings" panose="05000000000000000000" pitchFamily="2" charset="2"/>
              <a:buChar char="Ø"/>
            </a:pPr>
            <a:r>
              <a:rPr lang="en-US" sz="7400" b="1" dirty="0"/>
              <a:t>Hear the Gospel</a:t>
            </a:r>
            <a:r>
              <a:rPr lang="en-US" sz="7400" dirty="0"/>
              <a:t> (</a:t>
            </a:r>
            <a:r>
              <a:rPr lang="en-US" sz="7400" u="sng" dirty="0"/>
              <a:t>Rom 10:17</a:t>
            </a:r>
            <a:r>
              <a:rPr lang="en-US" sz="7400" dirty="0"/>
              <a:t>, </a:t>
            </a:r>
            <a:r>
              <a:rPr lang="en-US" sz="7400" u="sng" dirty="0" err="1"/>
              <a:t>Jn</a:t>
            </a:r>
            <a:r>
              <a:rPr lang="en-US" sz="7400" u="sng" dirty="0"/>
              <a:t> 8:32</a:t>
            </a:r>
            <a:r>
              <a:rPr lang="en-US" sz="7400" dirty="0"/>
              <a:t>)</a:t>
            </a:r>
          </a:p>
          <a:p>
            <a:pPr>
              <a:spcAft>
                <a:spcPts val="600"/>
              </a:spcAft>
              <a:buFont typeface="Wingdings" panose="05000000000000000000" pitchFamily="2" charset="2"/>
              <a:buChar char="Ø"/>
            </a:pPr>
            <a:r>
              <a:rPr lang="en-US" sz="7400" b="1" dirty="0"/>
              <a:t>Believe the Gospel</a:t>
            </a:r>
            <a:r>
              <a:rPr lang="en-US" sz="7400" dirty="0"/>
              <a:t> (</a:t>
            </a:r>
            <a:r>
              <a:rPr lang="en-US" sz="7400" u="sng" dirty="0" err="1"/>
              <a:t>Heb</a:t>
            </a:r>
            <a:r>
              <a:rPr lang="en-US" sz="7400" u="sng" dirty="0"/>
              <a:t> 11:6</a:t>
            </a:r>
            <a:r>
              <a:rPr lang="en-US" sz="7400" dirty="0"/>
              <a:t>, </a:t>
            </a:r>
            <a:r>
              <a:rPr lang="en-US" sz="7400" u="sng" dirty="0" err="1"/>
              <a:t>Jn</a:t>
            </a:r>
            <a:r>
              <a:rPr lang="en-US" sz="7400" u="sng" dirty="0"/>
              <a:t> 20:31</a:t>
            </a:r>
            <a:r>
              <a:rPr lang="en-US" sz="7400" dirty="0"/>
              <a:t>)</a:t>
            </a:r>
          </a:p>
          <a:p>
            <a:pPr>
              <a:spcAft>
                <a:spcPts val="600"/>
              </a:spcAft>
              <a:buFont typeface="Wingdings" panose="05000000000000000000" pitchFamily="2" charset="2"/>
              <a:buChar char="Ø"/>
            </a:pPr>
            <a:r>
              <a:rPr lang="en-US" sz="7400" b="1" dirty="0"/>
              <a:t>Repent of past sins</a:t>
            </a:r>
            <a:r>
              <a:rPr lang="en-US" sz="7400" dirty="0"/>
              <a:t> (</a:t>
            </a:r>
            <a:r>
              <a:rPr lang="en-US" sz="7400" u="sng" dirty="0"/>
              <a:t>Lk 13:3</a:t>
            </a:r>
            <a:r>
              <a:rPr lang="en-US" sz="7400" dirty="0"/>
              <a:t>, </a:t>
            </a:r>
            <a:r>
              <a:rPr lang="en-US" sz="7400" u="sng" dirty="0"/>
              <a:t>Acts 17:30</a:t>
            </a:r>
            <a:r>
              <a:rPr lang="en-US" sz="7400" dirty="0"/>
              <a:t>)</a:t>
            </a:r>
          </a:p>
          <a:p>
            <a:pPr>
              <a:spcAft>
                <a:spcPts val="600"/>
              </a:spcAft>
              <a:buFont typeface="Wingdings" panose="05000000000000000000" pitchFamily="2" charset="2"/>
              <a:buChar char="Ø"/>
            </a:pPr>
            <a:r>
              <a:rPr lang="en-US" sz="7400" b="1" dirty="0"/>
              <a:t>Confess faith in Jesus Christ</a:t>
            </a:r>
            <a:r>
              <a:rPr lang="en-US" sz="7400" dirty="0"/>
              <a:t> (</a:t>
            </a:r>
            <a:r>
              <a:rPr lang="en-US" sz="7400" u="sng" dirty="0"/>
              <a:t>Rom 10:10</a:t>
            </a:r>
            <a:r>
              <a:rPr lang="en-US" sz="7400" dirty="0"/>
              <a:t>, </a:t>
            </a:r>
            <a:r>
              <a:rPr lang="en-US" sz="7400" u="sng" dirty="0"/>
              <a:t>Matt 10:32</a:t>
            </a:r>
            <a:r>
              <a:rPr lang="en-US" sz="7400" dirty="0"/>
              <a:t>)</a:t>
            </a:r>
          </a:p>
          <a:p>
            <a:pPr>
              <a:spcAft>
                <a:spcPts val="600"/>
              </a:spcAft>
              <a:buFont typeface="Wingdings" panose="05000000000000000000" pitchFamily="2" charset="2"/>
              <a:buChar char="Ø"/>
            </a:pPr>
            <a:r>
              <a:rPr lang="en-US" sz="7400" b="1" dirty="0"/>
              <a:t>Be Baptized</a:t>
            </a:r>
            <a:r>
              <a:rPr lang="en-US" sz="7400" dirty="0"/>
              <a:t> (</a:t>
            </a:r>
            <a:r>
              <a:rPr lang="en-US" sz="7400" u="sng" dirty="0"/>
              <a:t>Gal 3:27</a:t>
            </a:r>
            <a:r>
              <a:rPr lang="en-US" sz="7400" dirty="0"/>
              <a:t>, </a:t>
            </a:r>
            <a:r>
              <a:rPr lang="en-US" sz="7400" u="sng" dirty="0"/>
              <a:t>Mk 16:16</a:t>
            </a:r>
            <a:r>
              <a:rPr lang="en-US" sz="7400" dirty="0"/>
              <a:t>, </a:t>
            </a:r>
            <a:r>
              <a:rPr lang="en-US" sz="7400" u="sng" dirty="0"/>
              <a:t>Acts 2:38</a:t>
            </a:r>
            <a:r>
              <a:rPr lang="en-US" sz="7400" dirty="0"/>
              <a:t>)</a:t>
            </a:r>
          </a:p>
          <a:p>
            <a:pPr>
              <a:buFont typeface="Wingdings" panose="05000000000000000000" pitchFamily="2" charset="2"/>
              <a:buChar char="Ø"/>
            </a:pPr>
            <a:r>
              <a:rPr lang="en-US" sz="7400" b="1" dirty="0"/>
              <a:t>Be faithful unto death</a:t>
            </a:r>
            <a:r>
              <a:rPr lang="en-US" sz="7400" dirty="0"/>
              <a:t> (Rev 2:10)</a:t>
            </a:r>
          </a:p>
        </p:txBody>
      </p:sp>
      <p:sp>
        <p:nvSpPr>
          <p:cNvPr id="4" name="Title 3"/>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God's Plan of Salvation</a:t>
            </a:r>
          </a:p>
        </p:txBody>
      </p:sp>
      <p:sp>
        <p:nvSpPr>
          <p:cNvPr id="5" name="TextBox 4"/>
          <p:cNvSpPr txBox="1"/>
          <p:nvPr/>
        </p:nvSpPr>
        <p:spPr>
          <a:xfrm>
            <a:off x="838200" y="6176963"/>
            <a:ext cx="10325100" cy="584775"/>
          </a:xfrm>
          <a:prstGeom prst="rect">
            <a:avLst/>
          </a:prstGeom>
          <a:noFill/>
        </p:spPr>
        <p:txBody>
          <a:bodyPr wrap="square" rtlCol="0">
            <a:spAutoFit/>
          </a:bodyPr>
          <a:lstStyle/>
          <a:p>
            <a:pPr algn="ctr"/>
            <a:r>
              <a:rPr lang="en-US" sz="3200" b="1" dirty="0">
                <a:solidFill>
                  <a:schemeClr val="bg1"/>
                </a:solidFill>
              </a:rPr>
              <a:t>God has done His part. Have you done yours?</a:t>
            </a:r>
          </a:p>
        </p:txBody>
      </p:sp>
    </p:spTree>
    <p:extLst>
      <p:ext uri="{BB962C8B-B14F-4D97-AF65-F5344CB8AC3E}">
        <p14:creationId xmlns:p14="http://schemas.microsoft.com/office/powerpoint/2010/main" val="17166345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Sheeps_am_31_PowerPlugs_Template_2gy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eps_am_31_PowerPlugs_Template_2gyx.v17.12.s.potx" id="{FB499676-4B59-4328-94C4-4318D77628DE}" vid="{B5E0301D-4724-4A14-A04F-CF65D7B2C722}"/>
    </a:ext>
  </a:extLst>
</a:theme>
</file>

<file path=docProps/app.xml><?xml version="1.0" encoding="utf-8"?>
<Properties xmlns="http://schemas.openxmlformats.org/officeDocument/2006/extended-properties" xmlns:vt="http://schemas.openxmlformats.org/officeDocument/2006/docPropsVTypes">
  <Template>Sheeps_am_31_PowerPlugs_Template_2gyx.v18.01.s</Template>
  <TotalTime>135</TotalTime>
  <Words>665</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Sheeps_am_31_PowerPlugs_Template_2gyx.v18.01.s</vt:lpstr>
      <vt:lpstr>In the Presence of the Shepherd</vt:lpstr>
      <vt:lpstr>“You Prepare A Table Before Me In The Presence Of My Enemies” - Proverbs 10:22</vt:lpstr>
      <vt:lpstr>“You Have Anointed My Head With Oil; My Cup Overflows”</vt:lpstr>
      <vt:lpstr>Provisions From God For Us Today</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Presence of the Shepherd</dc:title>
  <dc:creator>Jack Critchfield</dc:creator>
  <cp:lastModifiedBy>Jack Critchfield</cp:lastModifiedBy>
  <cp:revision>3</cp:revision>
  <dcterms:created xsi:type="dcterms:W3CDTF">2020-03-20T16:44:57Z</dcterms:created>
  <dcterms:modified xsi:type="dcterms:W3CDTF">2020-04-02T16:46:42Z</dcterms:modified>
</cp:coreProperties>
</file>